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2E_2D631028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39_D5B03253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64" r:id="rId5"/>
    <p:sldId id="267" r:id="rId6"/>
    <p:sldId id="302" r:id="rId7"/>
    <p:sldId id="306" r:id="rId8"/>
    <p:sldId id="313" r:id="rId9"/>
    <p:sldId id="305" r:id="rId10"/>
    <p:sldId id="319" r:id="rId11"/>
    <p:sldId id="320" r:id="rId12"/>
    <p:sldId id="322" r:id="rId13"/>
    <p:sldId id="315" r:id="rId14"/>
    <p:sldId id="316" r:id="rId15"/>
    <p:sldId id="318" r:id="rId1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63A2BBA-8EF9-896C-828B-1573C2FFA240}" name="Brown, Tristan Daniel" initials="BD" userId="S::tdb5464@psu.edu::a6fc6803-d46c-412f-8942-63ddae1ef21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031EE4-D432-5E4D-A89B-D2F306E5F3FA}" v="291" dt="2022-04-14T03:19:56.514"/>
    <p1510:client id="{12DA20AB-C725-954F-B9F0-2B50FE58DDFA}" v="2" dt="2022-04-13T01:05:13.523"/>
    <p1510:client id="{17775576-3720-4C0A-83A6-501AFE868A99}" v="42" dt="2022-04-13T15:17:20.376"/>
    <p1510:client id="{276E4B71-A669-4BB8-9CA1-1F55E68FFCA5}" v="7" dt="2022-04-13T22:27:00.541"/>
    <p1510:client id="{42B76C3A-EDAF-4FD8-ACC8-89E076A9351D}" v="22" dt="2022-04-13T15:36:16.086"/>
    <p1510:client id="{8988C380-4F82-DC48-A7B9-99CD93F955B2}" v="295" dt="2022-04-14T01:29:55.559"/>
    <p1510:client id="{A6D1EF48-3F80-46A4-BF4F-2DDC75A6CD20}" v="64" dt="2022-04-13T17:35:02.623"/>
    <p1510:client id="{BBB03DC6-BCAC-42C6-B9C4-D24135E21B0B}" v="15" dt="2022-04-13T15:32:42.353"/>
    <p1510:client id="{DBDAD337-3871-9345-9FAC-1D901D36C9F9}" v="125" dt="2022-04-13T13:46:15.694"/>
    <p1510:client id="{DF01B25D-20E8-4D2F-904E-3BBD441593F7}" v="303" dt="2022-04-13T17:20:28.0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/>
    <p:restoredTop sz="94718"/>
  </p:normalViewPr>
  <p:slideViewPr>
    <p:cSldViewPr snapToGrid="0" snapToObjects="1">
      <p:cViewPr varScale="1">
        <p:scale>
          <a:sx n="117" d="100"/>
          <a:sy n="117" d="100"/>
        </p:scale>
        <p:origin x="1312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omments/modernComment_12E_2D63102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0EA2769-A459-467D-962E-AB0BD92DD8A3}" authorId="{463A2BBA-8EF9-896C-828B-1573C2FFA240}" status="resolved" created="2022-04-13T22:20:29.689" complete="100000">
    <pc:sldMkLst xmlns:pc="http://schemas.microsoft.com/office/powerpoint/2013/main/command">
      <pc:docMk/>
      <pc:sldMk cId="761466920" sldId="302"/>
    </pc:sldMkLst>
    <p188:txBody>
      <a:bodyPr/>
      <a:lstStyle/>
      <a:p>
        <a:r>
          <a:rPr lang="en-US"/>
          <a:t>This slide seems redundant. Maybe consolidate this one or the previous one. 
This could be the title for the previous slide also.</a:t>
        </a:r>
      </a:p>
    </p188:txBody>
  </p188:cm>
</p188:cmLst>
</file>

<file path=ppt/comments/modernComment_139_D5B0325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F4F9173-7114-4140-B834-E70FB8A04433}" authorId="{463A2BBA-8EF9-896C-828B-1573C2FFA240}" created="2022-04-13T22:24:18.97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85094227" sldId="313"/>
      <ac:spMk id="2" creationId="{4697297B-A460-211C-92EC-54B885A1F155}"/>
    </ac:deMkLst>
    <p188:txBody>
      <a:bodyPr/>
      <a:lstStyle/>
      <a:p>
        <a:r>
          <a:rPr lang="en-US"/>
          <a:t>"Our goal is to......" not just Goals and Purpose.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BE8D732-111D-48B4-9865-3BD64E8B178A}" type="datetimeFigureOut">
              <a:rPr lang="en-US" smtClean="0"/>
              <a:t>7/15/22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051EA0F-5DF0-43BA-8D61-B322E0849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13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85372" indent="-30206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08265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91571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74878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658184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141490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624796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108102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B634CF1-BA75-408A-B5BF-AF1B18688D26}" type="slidenum">
              <a:rPr lang="en-US" altLang="en-US"/>
              <a:pPr eaLnBrk="1" hangingPunct="1"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76350" y="733425"/>
            <a:ext cx="4764088" cy="35734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3668" y="4560570"/>
            <a:ext cx="5367867" cy="43188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33" tIns="46978" rIns="95633" bIns="46978" numCol="1" anchor="t" anchorCtr="0" compatLnSpc="1">
            <a:prstTxWarp prst="textNoShape">
              <a:avLst/>
            </a:prstTxWarp>
          </a:bodyPr>
          <a:lstStyle/>
          <a:p>
            <a:pPr defTabSz="985072">
              <a:spcBef>
                <a:spcPct val="0"/>
              </a:spcBef>
            </a:pPr>
            <a:r>
              <a:rPr lang="en-US" altLang="en-US">
                <a:cs typeface="Calibri"/>
              </a:rPr>
              <a:t>Swetha</a:t>
            </a:r>
            <a:endParaRPr lang="en-US" altLang="en-US"/>
          </a:p>
          <a:p>
            <a:pPr defTabSz="985072">
              <a:spcBef>
                <a:spcPct val="0"/>
              </a:spcBef>
            </a:pPr>
            <a:endParaRPr lang="en-US" alt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3943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George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35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Jack-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45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Jack-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9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85372" indent="-302066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208265" indent="-241653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91571" indent="-241653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174878" indent="-241653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03751563-C46E-495D-9D9F-6F4CE413D41E}" type="slidenum">
              <a:rPr lang="en-US" altLang="en-US" sz="1300" b="0">
                <a:solidFill>
                  <a:schemeClr val="tx1"/>
                </a:solidFill>
              </a:rPr>
              <a:pPr eaLnBrk="1" hangingPunct="1"/>
              <a:t>2</a:t>
            </a:fld>
            <a:endParaRPr lang="en-US" altLang="en-US" sz="1300" b="0">
              <a:solidFill>
                <a:schemeClr val="tx1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76350" y="733425"/>
            <a:ext cx="4764088" cy="35734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3668" y="4560570"/>
            <a:ext cx="5367867" cy="43188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640" tIns="48319" rIns="96640" bIns="48319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>
                <a:cs typeface="Calibri"/>
              </a:rPr>
              <a:t>Swetha</a:t>
            </a:r>
            <a:endParaRPr lang="en-US" altLang="en-US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8422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85372" indent="-302066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208265" indent="-241653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91571" indent="-241653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174878" indent="-241653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7DB5FA9A-9F35-4DD2-8106-16AAEDC57A8D}" type="slidenum">
              <a:rPr lang="en-US" altLang="en-US" sz="1300" b="0">
                <a:solidFill>
                  <a:schemeClr val="tx1"/>
                </a:solidFill>
              </a:rPr>
              <a:pPr eaLnBrk="1" hangingPunct="1"/>
              <a:t>3</a:t>
            </a:fld>
            <a:endParaRPr lang="en-US" altLang="en-US" sz="1300" b="0">
              <a:solidFill>
                <a:schemeClr val="tx1"/>
              </a:solidFill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76350" y="733425"/>
            <a:ext cx="4764088" cy="35734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3668" y="4560570"/>
            <a:ext cx="5367867" cy="43188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640" tIns="48319" rIns="96640" bIns="48319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>
                <a:cs typeface="Calibri"/>
              </a:rPr>
              <a:t>Roy</a:t>
            </a:r>
          </a:p>
          <a:p>
            <a:pPr>
              <a:spcBef>
                <a:spcPct val="0"/>
              </a:spcBef>
            </a:pPr>
            <a:endParaRPr lang="en-US">
              <a:cs typeface="Calibri"/>
            </a:endParaRPr>
          </a:p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84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85372" indent="-302066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208265" indent="-241653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91571" indent="-241653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174878" indent="-241653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7DB5FA9A-9F35-4DD2-8106-16AAEDC57A8D}" type="slidenum">
              <a:rPr lang="en-US" altLang="en-US" sz="1300" b="0">
                <a:solidFill>
                  <a:schemeClr val="tx1"/>
                </a:solidFill>
              </a:rPr>
              <a:pPr eaLnBrk="1" hangingPunct="1"/>
              <a:t>4</a:t>
            </a:fld>
            <a:endParaRPr lang="en-US" altLang="en-US" sz="1300" b="0">
              <a:solidFill>
                <a:schemeClr val="tx1"/>
              </a:solidFill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76350" y="733425"/>
            <a:ext cx="4764088" cy="35734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3668" y="4560570"/>
            <a:ext cx="5367867" cy="43188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640" tIns="48319" rIns="96640" bIns="48319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sz="2500">
                <a:cs typeface="Calibri"/>
              </a:rPr>
              <a:t>Roy - Figure out a way to correlate that to class</a:t>
            </a:r>
            <a:endParaRPr lang="en-US" altLang="en-US" sz="2500"/>
          </a:p>
        </p:txBody>
      </p:sp>
    </p:spTree>
    <p:extLst>
      <p:ext uri="{BB962C8B-B14F-4D97-AF65-F5344CB8AC3E}">
        <p14:creationId xmlns:p14="http://schemas.microsoft.com/office/powerpoint/2010/main" val="1943265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Roy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95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85372" indent="-302066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208265" indent="-241653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91571" indent="-241653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174878" indent="-241653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7DB5FA9A-9F35-4DD2-8106-16AAEDC57A8D}" type="slidenum">
              <a:rPr lang="en-US" altLang="en-US" sz="1300" b="0">
                <a:solidFill>
                  <a:schemeClr val="tx1"/>
                </a:solidFill>
              </a:rPr>
              <a:pPr eaLnBrk="1" hangingPunct="1"/>
              <a:t>6</a:t>
            </a:fld>
            <a:endParaRPr lang="en-US" altLang="en-US" sz="1300" b="0">
              <a:solidFill>
                <a:schemeClr val="tx1"/>
              </a:solidFill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76350" y="733425"/>
            <a:ext cx="4764088" cy="35734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3668" y="4560570"/>
            <a:ext cx="5367867" cy="43188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640" tIns="48319" rIns="96640" bIns="48319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>
                <a:cs typeface="Calibri"/>
              </a:rPr>
              <a:t>Mohit</a:t>
            </a:r>
            <a:endParaRPr lang="en-US" altLang="en-US"/>
          </a:p>
          <a:p>
            <a:pPr>
              <a:spcBef>
                <a:spcPct val="0"/>
              </a:spcBef>
            </a:pPr>
            <a:endParaRPr lang="en-US" alt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2974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85372" indent="-302066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208265" indent="-241653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91571" indent="-241653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174878" indent="-241653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7DB5FA9A-9F35-4DD2-8106-16AAEDC57A8D}" type="slidenum">
              <a:rPr lang="en-US" altLang="en-US" sz="1300" b="0">
                <a:solidFill>
                  <a:schemeClr val="tx1"/>
                </a:solidFill>
              </a:rPr>
              <a:pPr eaLnBrk="1" hangingPunct="1"/>
              <a:t>7</a:t>
            </a:fld>
            <a:endParaRPr lang="en-US" altLang="en-US" sz="1300" b="0">
              <a:solidFill>
                <a:schemeClr val="tx1"/>
              </a:solidFill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76350" y="733425"/>
            <a:ext cx="4764088" cy="35734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3668" y="4560570"/>
            <a:ext cx="5367867" cy="43188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640" tIns="48319" rIns="96640" bIns="48319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>
                <a:cs typeface="Calibri"/>
              </a:rPr>
              <a:t>Mohit</a:t>
            </a:r>
            <a:endParaRPr lang="en-US" altLang="en-US"/>
          </a:p>
          <a:p>
            <a:pPr>
              <a:spcBef>
                <a:spcPct val="0"/>
              </a:spcBef>
            </a:pPr>
            <a:endParaRPr lang="en-US" alt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0146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85372" indent="-302066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208265" indent="-241653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91571" indent="-241653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174878" indent="-241653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7DB5FA9A-9F35-4DD2-8106-16AAEDC57A8D}" type="slidenum">
              <a:rPr lang="en-US" altLang="en-US" sz="1300" b="0">
                <a:solidFill>
                  <a:schemeClr val="tx1"/>
                </a:solidFill>
              </a:rPr>
              <a:pPr eaLnBrk="1" hangingPunct="1"/>
              <a:t>8</a:t>
            </a:fld>
            <a:endParaRPr lang="en-US" altLang="en-US" sz="1300" b="0">
              <a:solidFill>
                <a:schemeClr val="tx1"/>
              </a:solidFill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76350" y="733425"/>
            <a:ext cx="4764088" cy="35734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3668" y="4560570"/>
            <a:ext cx="5367867" cy="43188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640" tIns="48319" rIns="96640" bIns="48319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>
                <a:cs typeface="Calibri"/>
              </a:rPr>
              <a:t>George</a:t>
            </a:r>
            <a:endParaRPr lang="en-US" altLang="en-US"/>
          </a:p>
          <a:p>
            <a:pPr>
              <a:spcBef>
                <a:spcPct val="0"/>
              </a:spcBef>
            </a:pPr>
            <a:endParaRPr lang="en-US" alt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5985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85372" indent="-302066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208265" indent="-241653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91571" indent="-241653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174878" indent="-241653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7DB5FA9A-9F35-4DD2-8106-16AAEDC57A8D}" type="slidenum">
              <a:rPr lang="en-US" altLang="en-US" sz="1300" b="0">
                <a:solidFill>
                  <a:schemeClr val="tx1"/>
                </a:solidFill>
              </a:rPr>
              <a:pPr eaLnBrk="1" hangingPunct="1"/>
              <a:t>9</a:t>
            </a:fld>
            <a:endParaRPr lang="en-US" altLang="en-US" sz="1300" b="0">
              <a:solidFill>
                <a:schemeClr val="tx1"/>
              </a:solidFill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76350" y="733425"/>
            <a:ext cx="4764088" cy="35734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3668" y="4560570"/>
            <a:ext cx="5367867" cy="43188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640" tIns="48319" rIns="96640" bIns="48319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>
                <a:cs typeface="Calibri"/>
              </a:rPr>
              <a:t>George</a:t>
            </a:r>
            <a:endParaRPr lang="en-US" altLang="en-US"/>
          </a:p>
          <a:p>
            <a:pPr>
              <a:spcBef>
                <a:spcPct val="0"/>
              </a:spcBef>
            </a:pPr>
            <a:endParaRPr lang="en-US" alt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80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53975"/>
            <a:ext cx="7772400" cy="6463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2514600"/>
            <a:ext cx="4419600" cy="46166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6700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3299A-589E-41AB-91AB-C28182189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0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DAF4B8F-2CB2-4D4A-936A-0528D4CE14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6485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52322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876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463299A-589E-41AB-91AB-C28182189A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0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E_2D63102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9_D5B0325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e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457200" y="63563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400">
              <a:solidFill>
                <a:srgbClr val="404040"/>
              </a:solidFill>
            </a:endParaRPr>
          </a:p>
          <a:p>
            <a:pPr eaLnBrk="1" hangingPunct="1">
              <a:spcBef>
                <a:spcPct val="0"/>
              </a:spcBef>
            </a:pPr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82745" y="2192604"/>
            <a:ext cx="3352800" cy="300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25400" rIns="91440" bIns="25400" anchor="t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>
                <a:latin typeface="Calibri"/>
                <a:ea typeface="Calibri"/>
                <a:cs typeface="Calibri"/>
              </a:rPr>
              <a:t>Team #3</a:t>
            </a:r>
            <a:endParaRPr lang="en-US" altLang="en-US" sz="2000">
              <a:latin typeface="Calibri"/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US" altLang="en-US" sz="2000">
                <a:latin typeface="Calibri"/>
                <a:cs typeface="Calibri"/>
              </a:rPr>
              <a:t>Aryan Roy</a:t>
            </a:r>
            <a:endParaRPr lang="en-US"/>
          </a:p>
          <a:p>
            <a:pPr>
              <a:spcBef>
                <a:spcPct val="0"/>
              </a:spcBef>
            </a:pPr>
            <a:r>
              <a:rPr lang="en-US" altLang="en-US" sz="2000">
                <a:latin typeface="Calibri"/>
                <a:cs typeface="Calibri"/>
              </a:rPr>
              <a:t>Jack Casey</a:t>
            </a:r>
            <a:endParaRPr lang="en-US" altLang="en-US" sz="2000">
              <a:latin typeface="Calibri"/>
              <a:ea typeface="Calibri"/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US" altLang="en-US" sz="2000">
                <a:latin typeface="Calibri"/>
                <a:cs typeface="Calibri"/>
              </a:rPr>
              <a:t>George Bodenschatz</a:t>
            </a:r>
            <a:endParaRPr lang="en-US" altLang="en-US" sz="2000">
              <a:latin typeface="Calibri"/>
              <a:ea typeface="Calibri"/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US" altLang="en-US" sz="2000">
                <a:latin typeface="Calibri"/>
                <a:cs typeface="Calibri"/>
              </a:rPr>
              <a:t>Swetha Gopal</a:t>
            </a:r>
            <a:endParaRPr lang="en-US" altLang="en-US" sz="2000">
              <a:latin typeface="Calibri"/>
              <a:ea typeface="Calibri"/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US" altLang="en-US" sz="2000">
                <a:latin typeface="Calibri"/>
                <a:cs typeface="Calibri"/>
              </a:rPr>
              <a:t>Mohit Bhushan</a:t>
            </a:r>
            <a:endParaRPr lang="en-US" altLang="en-US" sz="2000">
              <a:latin typeface="Calibri"/>
              <a:ea typeface="Calibri"/>
              <a:cs typeface="Calibri"/>
            </a:endParaRPr>
          </a:p>
          <a:p>
            <a:pPr>
              <a:spcBef>
                <a:spcPct val="50000"/>
              </a:spcBef>
            </a:pPr>
            <a:r>
              <a:rPr lang="en-US" altLang="en-US" sz="1800">
                <a:latin typeface="Calibri"/>
                <a:cs typeface="Calibri"/>
              </a:rPr>
              <a:t>College of Engineering</a:t>
            </a:r>
            <a:endParaRPr lang="en-US" altLang="en-US" sz="1800"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US" altLang="en-US" sz="1800">
                <a:latin typeface="Calibri"/>
                <a:cs typeface="Calibri"/>
              </a:rPr>
              <a:t>Pennsylvania State University</a:t>
            </a:r>
            <a:endParaRPr lang="en-US" altLang="en-US" sz="1800">
              <a:cs typeface="Calibri"/>
            </a:endParaRPr>
          </a:p>
          <a:p>
            <a:pPr>
              <a:spcBef>
                <a:spcPct val="50000"/>
              </a:spcBef>
            </a:pPr>
            <a:r>
              <a:rPr lang="en-US" altLang="en-US" sz="1800">
                <a:latin typeface="Calibri"/>
                <a:cs typeface="Calibri"/>
              </a:rPr>
              <a:t>April 11th, 2022</a:t>
            </a:r>
            <a:endParaRPr lang="en-US" altLang="en-US"/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3622535" y="1836808"/>
            <a:ext cx="5181600" cy="3997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b="0">
              <a:solidFill>
                <a:srgbClr val="EAEAEA"/>
              </a:solidFill>
            </a:endParaRPr>
          </a:p>
          <a:p>
            <a:pPr algn="ctr">
              <a:spcBef>
                <a:spcPct val="0"/>
              </a:spcBef>
            </a:pPr>
            <a:endParaRPr lang="en-US" altLang="en-US" b="0">
              <a:solidFill>
                <a:srgbClr val="EAEAEA"/>
              </a:solidFill>
            </a:endParaRPr>
          </a:p>
          <a:p>
            <a:pPr algn="ctr">
              <a:spcBef>
                <a:spcPct val="0"/>
              </a:spcBef>
            </a:pPr>
            <a:endParaRPr lang="en-US" altLang="en-US" b="0">
              <a:solidFill>
                <a:srgbClr val="EAEAEA"/>
              </a:solidFill>
            </a:endParaRPr>
          </a:p>
          <a:p>
            <a:pPr algn="ctr">
              <a:spcBef>
                <a:spcPct val="0"/>
              </a:spcBef>
            </a:pPr>
            <a:endParaRPr lang="en-US" altLang="en-US" b="0">
              <a:solidFill>
                <a:srgbClr val="EAEAEA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en-US" sz="2000">
                <a:solidFill>
                  <a:srgbClr val="EAEAEA"/>
                </a:solidFill>
              </a:rPr>
              <a:t>Replace this box with key image to introduce talk’s scope, importance, or background</a:t>
            </a:r>
          </a:p>
          <a:p>
            <a:pPr algn="ctr">
              <a:spcBef>
                <a:spcPct val="0"/>
              </a:spcBef>
            </a:pPr>
            <a:endParaRPr lang="en-US" altLang="en-US" b="0">
              <a:solidFill>
                <a:schemeClr val="tx1"/>
              </a:solidFill>
            </a:endParaRPr>
          </a:p>
          <a:p>
            <a:pPr algn="ctr">
              <a:spcBef>
                <a:spcPct val="0"/>
              </a:spcBef>
            </a:pPr>
            <a:endParaRPr lang="en-US" altLang="en-US" b="0">
              <a:solidFill>
                <a:schemeClr val="tx1"/>
              </a:solidFill>
            </a:endParaRPr>
          </a:p>
          <a:p>
            <a:pPr algn="ctr">
              <a:spcBef>
                <a:spcPct val="0"/>
              </a:spcBef>
            </a:pPr>
            <a:endParaRPr lang="en-US" altLang="en-US" b="0">
              <a:solidFill>
                <a:schemeClr val="tx1"/>
              </a:solidFill>
            </a:endParaRPr>
          </a:p>
          <a:p>
            <a:pPr algn="ctr">
              <a:spcBef>
                <a:spcPct val="0"/>
              </a:spcBef>
            </a:pPr>
            <a:endParaRPr lang="en-US" altLang="en-US" b="0">
              <a:solidFill>
                <a:schemeClr val="tx1"/>
              </a:solidFill>
            </a:endParaRPr>
          </a:p>
          <a:p>
            <a:pPr algn="ctr">
              <a:spcBef>
                <a:spcPct val="0"/>
              </a:spcBef>
            </a:pPr>
            <a:endParaRPr lang="en-US" altLang="en-US" b="0">
              <a:solidFill>
                <a:schemeClr val="tx1"/>
              </a:solidFill>
            </a:endParaRPr>
          </a:p>
        </p:txBody>
      </p:sp>
      <p:sp>
        <p:nvSpPr>
          <p:cNvPr id="3077" name="Text Box 4"/>
          <p:cNvSpPr txBox="1">
            <a:spLocks noChangeArrowheads="1"/>
          </p:cNvSpPr>
          <p:nvPr/>
        </p:nvSpPr>
        <p:spPr bwMode="auto">
          <a:xfrm>
            <a:off x="152400" y="6265863"/>
            <a:ext cx="1025525" cy="4667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rgbClr val="000099"/>
                </a:solidFill>
                <a:latin typeface="Calibri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1200" b="0">
                <a:solidFill>
                  <a:schemeClr val="bg1"/>
                </a:solidFill>
              </a:rPr>
              <a:t>Replace with </a:t>
            </a:r>
          </a:p>
          <a:p>
            <a:pPr>
              <a:defRPr/>
            </a:pPr>
            <a:r>
              <a:rPr lang="en-US" sz="1200" b="0">
                <a:solidFill>
                  <a:schemeClr val="bg1"/>
                </a:solidFill>
              </a:rPr>
              <a:t>your Logo</a:t>
            </a:r>
          </a:p>
        </p:txBody>
      </p:sp>
      <p:sp>
        <p:nvSpPr>
          <p:cNvPr id="3078" name="Text Box 5"/>
          <p:cNvSpPr txBox="1">
            <a:spLocks noChangeArrowheads="1"/>
          </p:cNvSpPr>
          <p:nvPr/>
        </p:nvSpPr>
        <p:spPr bwMode="auto">
          <a:xfrm>
            <a:off x="76200" y="76200"/>
            <a:ext cx="84181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600">
                <a:solidFill>
                  <a:srgbClr val="000000"/>
                </a:solidFill>
                <a:latin typeface="Calibri"/>
                <a:cs typeface="Calibri"/>
              </a:rPr>
              <a:t>Incorporating Light Detection Systems into </a:t>
            </a:r>
            <a:br>
              <a:rPr lang="en-US" altLang="en-US" sz="360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en-US" altLang="en-US" sz="3600">
                <a:solidFill>
                  <a:srgbClr val="000000"/>
                </a:solidFill>
                <a:latin typeface="Calibri"/>
                <a:cs typeface="Calibri"/>
              </a:rPr>
              <a:t>Synthetic Vision 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02163-8646-4738-8736-3DB923836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1" y="5839305"/>
            <a:ext cx="1676714" cy="941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303F3A-8838-BEA8-8F15-7E64213B8BA7}"/>
              </a:ext>
            </a:extLst>
          </p:cNvPr>
          <p:cNvSpPr txBox="1"/>
          <p:nvPr/>
        </p:nvSpPr>
        <p:spPr>
          <a:xfrm>
            <a:off x="4150807" y="5940889"/>
            <a:ext cx="38638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[ Awarded: Most Innovative Solution ]</a:t>
            </a:r>
            <a:endParaRPr lang="en-US" dirty="0">
              <a:cs typeface="Calibri"/>
            </a:endParaRPr>
          </a:p>
        </p:txBody>
      </p:sp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60C5FFF-F10F-D868-1C82-7DE2FD0FA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34" y="1770353"/>
            <a:ext cx="5757021" cy="406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651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297B-A460-211C-92EC-54B885A1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1384995"/>
          </a:xfrm>
        </p:spPr>
        <p:txBody>
          <a:bodyPr/>
          <a:lstStyle/>
          <a:p>
            <a:r>
              <a:rPr lang="en-US" b="0">
                <a:ea typeface="+mj-lt"/>
                <a:cs typeface="+mj-lt"/>
              </a:rPr>
              <a:t>Insights learned when researching the problem and rapid prototyping.</a:t>
            </a:r>
            <a:endParaRPr lang="en-US"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1A8F4-CFA1-2715-7CA6-99412DD1B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830997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b="0"/>
              <a:t>Solutions implementing off the shelf parts are much more achievable.</a:t>
            </a:r>
            <a:endParaRPr lang="en-US" b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ED4929-E52D-57FE-8019-3026DAE26621}"/>
              </a:ext>
            </a:extLst>
          </p:cNvPr>
          <p:cNvSpPr txBox="1"/>
          <p:nvPr/>
        </p:nvSpPr>
        <p:spPr>
          <a:xfrm>
            <a:off x="1835378" y="3101724"/>
            <a:ext cx="546473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It is important to understand every component of every step of the process.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81955-3A97-0AD6-144C-1013B6339B58}"/>
              </a:ext>
            </a:extLst>
          </p:cNvPr>
          <p:cNvSpPr txBox="1"/>
          <p:nvPr/>
        </p:nvSpPr>
        <p:spPr>
          <a:xfrm>
            <a:off x="4132685" y="4601396"/>
            <a:ext cx="492229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Costs are often higher than expected—especially for a novel idea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2669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297B-A460-211C-92EC-54B885A1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b="0">
                <a:ea typeface="+mj-lt"/>
                <a:cs typeface="+mj-lt"/>
              </a:rPr>
              <a:t>Cost Benefit Analysis</a:t>
            </a:r>
            <a:endParaRPr lang="en-US" b="0"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7" name="Graphic 6" descr="Dance steps with solid fill">
            <a:extLst>
              <a:ext uri="{FF2B5EF4-FFF2-40B4-BE49-F238E27FC236}">
                <a16:creationId xmlns:a16="http://schemas.microsoft.com/office/drawing/2014/main" id="{913E7C40-C691-ABB9-C46D-0FE48C75C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7200" y="5731530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678DD7-FE1D-605F-C3A5-7E828A2E5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9" y="936171"/>
            <a:ext cx="8447314" cy="470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04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A2C1E-6710-B408-2520-8DC9075D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b="0">
                <a:ea typeface="+mj-lt"/>
                <a:cs typeface="+mj-lt"/>
              </a:rPr>
              <a:t>Safety and Risk Assessment </a:t>
            </a:r>
            <a:endParaRPr lang="en-US"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8AA38EAE-FEBB-0D7E-7762-F4B0DE0B2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830" y="2503906"/>
            <a:ext cx="8722340" cy="1044838"/>
          </a:xfrm>
        </p:spPr>
      </p:pic>
      <p:pic>
        <p:nvPicPr>
          <p:cNvPr id="6" name="Graphic 5" descr="Dance steps with solid fill">
            <a:extLst>
              <a:ext uri="{FF2B5EF4-FFF2-40B4-BE49-F238E27FC236}">
                <a16:creationId xmlns:a16="http://schemas.microsoft.com/office/drawing/2014/main" id="{FFA3A243-A636-86B0-E0B8-634A07A42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7200" y="57315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83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BA1C0C04-0A7D-477F-8EA1-1A0E6690AC7E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2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2896918" y="1899217"/>
            <a:ext cx="4546600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 anchor="t">
            <a:spAutoFit/>
          </a:bodyPr>
          <a:lstStyle/>
          <a:p>
            <a:pPr eaLnBrk="0" hangingPunct="0">
              <a:defRPr/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The Current Problem </a:t>
            </a:r>
            <a:endParaRPr lang="en-US" sz="2400" b="1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6149" name="Rectangle 4"/>
          <p:cNvSpPr>
            <a:spLocks noChangeArrowheads="1"/>
          </p:cNvSpPr>
          <p:nvPr/>
        </p:nvSpPr>
        <p:spPr bwMode="auto">
          <a:xfrm>
            <a:off x="4373398" y="3603771"/>
            <a:ext cx="3059112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/>
          <a:p>
            <a:pPr eaLnBrk="0" hangingPunct="0">
              <a:defRPr/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Research</a:t>
            </a:r>
          </a:p>
        </p:txBody>
      </p:sp>
      <p:sp>
        <p:nvSpPr>
          <p:cNvPr id="6151" name="Rectangle 6"/>
          <p:cNvSpPr>
            <a:spLocks noChangeArrowheads="1"/>
          </p:cNvSpPr>
          <p:nvPr/>
        </p:nvSpPr>
        <p:spPr bwMode="auto">
          <a:xfrm>
            <a:off x="5448964" y="5504672"/>
            <a:ext cx="2411412" cy="78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 anchor="t">
            <a:spAutoFit/>
          </a:bodyPr>
          <a:lstStyle/>
          <a:p>
            <a:pPr eaLnBrk="0" hangingPunct="0">
              <a:defRPr/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Prototype and Implementation</a:t>
            </a:r>
            <a:endParaRPr lang="en-US" sz="2400" b="1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53" name="Text Box 8"/>
          <p:cNvSpPr txBox="1">
            <a:spLocks noChangeArrowheads="1"/>
          </p:cNvSpPr>
          <p:nvPr/>
        </p:nvSpPr>
        <p:spPr bwMode="auto">
          <a:xfrm>
            <a:off x="76200" y="76200"/>
            <a:ext cx="90297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>
                <a:solidFill>
                  <a:srgbClr val="000000"/>
                </a:solidFill>
                <a:latin typeface="Calibri"/>
                <a:cs typeface="Calibri"/>
              </a:rPr>
              <a:t>In this presentation, we will cover our final solution and how we got there</a:t>
            </a:r>
            <a:endParaRPr lang="en-US"/>
          </a:p>
        </p:txBody>
      </p:sp>
      <p:pic>
        <p:nvPicPr>
          <p:cNvPr id="2" name="Graphic 2" descr="Aspiration with solid fill">
            <a:extLst>
              <a:ext uri="{FF2B5EF4-FFF2-40B4-BE49-F238E27FC236}">
                <a16:creationId xmlns:a16="http://schemas.microsoft.com/office/drawing/2014/main" id="{0A1B797C-7FEB-9A4E-BF4B-72AFF5B8C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4849" y="1446387"/>
            <a:ext cx="1329116" cy="1329116"/>
          </a:xfrm>
          <a:prstGeom prst="rect">
            <a:avLst/>
          </a:prstGeom>
        </p:spPr>
      </p:pic>
      <p:pic>
        <p:nvPicPr>
          <p:cNvPr id="5" name="Graphic 4" descr="Angry face with solid fill with solid fill">
            <a:extLst>
              <a:ext uri="{FF2B5EF4-FFF2-40B4-BE49-F238E27FC236}">
                <a16:creationId xmlns:a16="http://schemas.microsoft.com/office/drawing/2014/main" id="{83F6747F-6894-D54B-95CC-83941354A4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2800" y="2634207"/>
            <a:ext cx="914400" cy="914400"/>
          </a:xfrm>
          <a:prstGeom prst="rect">
            <a:avLst/>
          </a:prstGeom>
        </p:spPr>
      </p:pic>
      <p:pic>
        <p:nvPicPr>
          <p:cNvPr id="3" name="Graphic 4" descr="Open book with solid fill">
            <a:extLst>
              <a:ext uri="{FF2B5EF4-FFF2-40B4-BE49-F238E27FC236}">
                <a16:creationId xmlns:a16="http://schemas.microsoft.com/office/drawing/2014/main" id="{7E5E3246-2288-E04E-A0C7-6AE3CA318B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0837" y="3127229"/>
            <a:ext cx="1342553" cy="1380815"/>
          </a:xfrm>
          <a:prstGeom prst="rect">
            <a:avLst/>
          </a:prstGeom>
        </p:spPr>
      </p:pic>
      <p:pic>
        <p:nvPicPr>
          <p:cNvPr id="6" name="Graphic 5" descr="Illustrator with solid fill">
            <a:extLst>
              <a:ext uri="{FF2B5EF4-FFF2-40B4-BE49-F238E27FC236}">
                <a16:creationId xmlns:a16="http://schemas.microsoft.com/office/drawing/2014/main" id="{506D04B1-F58C-9F47-B721-1EEF5C0B60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29975" y="5158442"/>
            <a:ext cx="1477246" cy="147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12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FEDD9991-C954-4CC7-9947-AEC9FCDAD068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3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288925" y="60325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1800" b="0">
              <a:solidFill>
                <a:schemeClr val="tx1"/>
              </a:solidFill>
            </a:endParaRPr>
          </a:p>
        </p:txBody>
      </p:sp>
      <p:sp>
        <p:nvSpPr>
          <p:cNvPr id="9222" name="Text Box 5"/>
          <p:cNvSpPr txBox="1">
            <a:spLocks noChangeArrowheads="1"/>
          </p:cNvSpPr>
          <p:nvPr/>
        </p:nvSpPr>
        <p:spPr bwMode="auto">
          <a:xfrm>
            <a:off x="73025" y="76200"/>
            <a:ext cx="89979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latin typeface="Calibri"/>
                <a:cs typeface="Calibri"/>
              </a:rPr>
              <a:t>Problem Statement: </a:t>
            </a:r>
            <a:r>
              <a:rPr lang="en-US" b="0">
                <a:latin typeface="Calibri"/>
                <a:ea typeface="Calibri"/>
                <a:cs typeface="Calibri"/>
              </a:rPr>
              <a:t>Address poor visibility through to enable safer taxiing, reduce delays during poor weather</a:t>
            </a:r>
          </a:p>
        </p:txBody>
      </p:sp>
      <p:pic>
        <p:nvPicPr>
          <p:cNvPr id="7" name="Graphic 2" descr="Aspiration with solid fill">
            <a:extLst>
              <a:ext uri="{FF2B5EF4-FFF2-40B4-BE49-F238E27FC236}">
                <a16:creationId xmlns:a16="http://schemas.microsoft.com/office/drawing/2014/main" id="{7B593623-DF35-3048-B8E8-8A7137287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4884" y="5524172"/>
            <a:ext cx="1329116" cy="1329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CCD8D6-ADFB-4422-9C8F-8ABAACF49E03}"/>
              </a:ext>
            </a:extLst>
          </p:cNvPr>
          <p:cNvSpPr txBox="1"/>
          <p:nvPr/>
        </p:nvSpPr>
        <p:spPr>
          <a:xfrm>
            <a:off x="6793569" y="56283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[India TV]</a:t>
            </a:r>
            <a:endParaRPr lang="en-US">
              <a:cs typeface="Calibri"/>
            </a:endParaRPr>
          </a:p>
        </p:txBody>
      </p:sp>
      <p:pic>
        <p:nvPicPr>
          <p:cNvPr id="1026" name="Picture 2" descr="Delhi: Departures put on hold, 8 flights diverted as dense fog disrupts  operations at IGI Airport | India News – India TV">
            <a:extLst>
              <a:ext uri="{FF2B5EF4-FFF2-40B4-BE49-F238E27FC236}">
                <a16:creationId xmlns:a16="http://schemas.microsoft.com/office/drawing/2014/main" id="{5EF32953-1636-C14B-BA53-F7608AA39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14" y="1253011"/>
            <a:ext cx="6524371" cy="434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466920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FEDD9991-C954-4CC7-9947-AEC9FCDAD068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4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288925" y="60325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1800" b="0">
              <a:solidFill>
                <a:schemeClr val="tx1"/>
              </a:solidFill>
            </a:endParaRPr>
          </a:p>
        </p:txBody>
      </p:sp>
      <p:sp>
        <p:nvSpPr>
          <p:cNvPr id="9222" name="Text Box 5"/>
          <p:cNvSpPr txBox="1">
            <a:spLocks noChangeArrowheads="1"/>
          </p:cNvSpPr>
          <p:nvPr/>
        </p:nvSpPr>
        <p:spPr bwMode="auto">
          <a:xfrm>
            <a:off x="76200" y="76200"/>
            <a:ext cx="9067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/>
              <a:t>POV Statement: </a:t>
            </a:r>
            <a:r>
              <a:rPr lang="en-US" b="0"/>
              <a:t>Pilots who are taxiing need better ways to see runways because runways can be dangerous due to low visibility in weather.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113907-DCBF-4657-8150-397269A2626E}"/>
              </a:ext>
            </a:extLst>
          </p:cNvPr>
          <p:cNvSpPr txBox="1"/>
          <p:nvPr/>
        </p:nvSpPr>
        <p:spPr>
          <a:xfrm>
            <a:off x="6436086" y="5722263"/>
            <a:ext cx="20597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[Flight Global]</a:t>
            </a:r>
          </a:p>
        </p:txBody>
      </p:sp>
      <p:pic>
        <p:nvPicPr>
          <p:cNvPr id="4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ED1C58AD-A738-65FE-1CD2-9053CAE3F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076" y="1168372"/>
            <a:ext cx="6739002" cy="4521256"/>
          </a:xfrm>
          <a:prstGeom prst="rect">
            <a:avLst/>
          </a:prstGeom>
        </p:spPr>
      </p:pic>
      <p:pic>
        <p:nvPicPr>
          <p:cNvPr id="5" name="Graphic 2" descr="Aspiration with solid fill">
            <a:extLst>
              <a:ext uri="{FF2B5EF4-FFF2-40B4-BE49-F238E27FC236}">
                <a16:creationId xmlns:a16="http://schemas.microsoft.com/office/drawing/2014/main" id="{644D00CE-74AC-BEE4-BBCC-C4718BEF3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3673" y="5530435"/>
            <a:ext cx="1329116" cy="132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79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297B-A460-211C-92EC-54B885A1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b="0">
                <a:ea typeface="Calibri"/>
                <a:cs typeface="Calibri"/>
              </a:rPr>
              <a:t>Our goal is to prevent runway incursions by giving aircraft a safer way to taxi </a:t>
            </a:r>
            <a:endParaRPr lang="en-US" b="0"/>
          </a:p>
        </p:txBody>
      </p:sp>
      <p:pic>
        <p:nvPicPr>
          <p:cNvPr id="4" name="Picture 4" descr="A picture containing sky, outdoor, transport, aircraft&#10;&#10;Description automatically generated">
            <a:extLst>
              <a:ext uri="{FF2B5EF4-FFF2-40B4-BE49-F238E27FC236}">
                <a16:creationId xmlns:a16="http://schemas.microsoft.com/office/drawing/2014/main" id="{B6411926-C94B-3E86-E0DF-CE6812135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11" y="1137260"/>
            <a:ext cx="7177413" cy="4771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4397BB-FC21-2A72-20EC-71DEAF952E38}"/>
              </a:ext>
            </a:extLst>
          </p:cNvPr>
          <p:cNvSpPr txBox="1"/>
          <p:nvPr/>
        </p:nvSpPr>
        <p:spPr>
          <a:xfrm>
            <a:off x="5095801" y="5997836"/>
            <a:ext cx="32747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[European Cockpit Association]</a:t>
            </a:r>
          </a:p>
        </p:txBody>
      </p:sp>
    </p:spTree>
    <p:extLst>
      <p:ext uri="{BB962C8B-B14F-4D97-AF65-F5344CB8AC3E}">
        <p14:creationId xmlns:p14="http://schemas.microsoft.com/office/powerpoint/2010/main" val="35850942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FEDD9991-C954-4CC7-9947-AEC9FCDAD068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6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288925" y="60325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1800" b="0">
              <a:solidFill>
                <a:schemeClr val="tx1"/>
              </a:solidFill>
            </a:endParaRPr>
          </a:p>
        </p:txBody>
      </p:sp>
      <p:sp>
        <p:nvSpPr>
          <p:cNvPr id="9222" name="Text Box 5"/>
          <p:cNvSpPr txBox="1">
            <a:spLocks noChangeArrowheads="1"/>
          </p:cNvSpPr>
          <p:nvPr/>
        </p:nvSpPr>
        <p:spPr bwMode="auto">
          <a:xfrm>
            <a:off x="752341" y="242552"/>
            <a:ext cx="76392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>
                <a:solidFill>
                  <a:srgbClr val="000000"/>
                </a:solidFill>
                <a:latin typeface="Calibri"/>
                <a:cs typeface="Calibri"/>
              </a:rPr>
              <a:t>Research Summary – Interview with Stakeholders</a:t>
            </a:r>
            <a:endParaRPr lang="en-US" altLang="en-US" sz="280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8" name="Graphic 4" descr="Open book with solid fill">
            <a:extLst>
              <a:ext uri="{FF2B5EF4-FFF2-40B4-BE49-F238E27FC236}">
                <a16:creationId xmlns:a16="http://schemas.microsoft.com/office/drawing/2014/main" id="{51486C51-6EB7-344D-8478-11D71D2AF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2490" y="5684888"/>
            <a:ext cx="1145310" cy="1168400"/>
          </a:xfrm>
          <a:prstGeom prst="rect">
            <a:avLst/>
          </a:prstGeom>
        </p:spPr>
      </p:pic>
      <p:pic>
        <p:nvPicPr>
          <p:cNvPr id="2050" name="Picture 2" descr="14 team meeting ideas to keep employees engaged | DeskTime Blog">
            <a:extLst>
              <a:ext uri="{FF2B5EF4-FFF2-40B4-BE49-F238E27FC236}">
                <a16:creationId xmlns:a16="http://schemas.microsoft.com/office/drawing/2014/main" id="{391DEFEF-4E03-1943-A9B6-D4D2C8F9C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1312547"/>
            <a:ext cx="6121400" cy="423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67026F-765E-6546-913F-CF50D4426649}"/>
              </a:ext>
            </a:extLst>
          </p:cNvPr>
          <p:cNvSpPr txBox="1"/>
          <p:nvPr/>
        </p:nvSpPr>
        <p:spPr>
          <a:xfrm>
            <a:off x="7811409" y="5500222"/>
            <a:ext cx="32747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[</a:t>
            </a:r>
            <a:r>
              <a:rPr lang="en-US" err="1">
                <a:cs typeface="Calibri"/>
              </a:rPr>
              <a:t>DeskTime</a:t>
            </a:r>
            <a:r>
              <a:rPr lang="en-US">
                <a:cs typeface="Calibri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9888192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FEDD9991-C954-4CC7-9947-AEC9FCDAD068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7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288925" y="60325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1800" b="0">
              <a:solidFill>
                <a:schemeClr val="tx1"/>
              </a:solidFill>
            </a:endParaRPr>
          </a:p>
        </p:txBody>
      </p:sp>
      <p:sp>
        <p:nvSpPr>
          <p:cNvPr id="9222" name="Text Box 5"/>
          <p:cNvSpPr txBox="1">
            <a:spLocks noChangeArrowheads="1"/>
          </p:cNvSpPr>
          <p:nvPr/>
        </p:nvSpPr>
        <p:spPr bwMode="auto">
          <a:xfrm>
            <a:off x="69850" y="76200"/>
            <a:ext cx="89979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>
                <a:solidFill>
                  <a:srgbClr val="000000"/>
                </a:solidFill>
                <a:latin typeface="Calibri"/>
                <a:cs typeface="Calibri"/>
              </a:rPr>
              <a:t>Research Summary – Synthetic Vision</a:t>
            </a:r>
            <a:endParaRPr lang="en-US" altLang="en-US" sz="280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8" name="Graphic 4" descr="Open book with solid fill">
            <a:extLst>
              <a:ext uri="{FF2B5EF4-FFF2-40B4-BE49-F238E27FC236}">
                <a16:creationId xmlns:a16="http://schemas.microsoft.com/office/drawing/2014/main" id="{51486C51-6EB7-344D-8478-11D71D2AF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2490" y="5684888"/>
            <a:ext cx="1145310" cy="1168400"/>
          </a:xfrm>
          <a:prstGeom prst="rect">
            <a:avLst/>
          </a:prstGeom>
        </p:spPr>
      </p:pic>
      <p:pic>
        <p:nvPicPr>
          <p:cNvPr id="3074" name="Picture 2" descr="Synthetic vision system - Wikipedia">
            <a:extLst>
              <a:ext uri="{FF2B5EF4-FFF2-40B4-BE49-F238E27FC236}">
                <a16:creationId xmlns:a16="http://schemas.microsoft.com/office/drawing/2014/main" id="{4DB9DEE2-A2E3-4943-9842-596E1717E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815" y="1589993"/>
            <a:ext cx="4904019" cy="36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AE5E24-11B9-654C-B062-A687EA28785A}"/>
              </a:ext>
            </a:extLst>
          </p:cNvPr>
          <p:cNvSpPr txBox="1"/>
          <p:nvPr/>
        </p:nvSpPr>
        <p:spPr>
          <a:xfrm>
            <a:off x="7922490" y="5500222"/>
            <a:ext cx="32747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[Wikipedia]</a:t>
            </a:r>
          </a:p>
        </p:txBody>
      </p:sp>
    </p:spTree>
    <p:extLst>
      <p:ext uri="{BB962C8B-B14F-4D97-AF65-F5344CB8AC3E}">
        <p14:creationId xmlns:p14="http://schemas.microsoft.com/office/powerpoint/2010/main" val="379269404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FEDD9991-C954-4CC7-9947-AEC9FCDAD068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8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288925" y="60325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1800" b="0">
              <a:solidFill>
                <a:schemeClr val="tx1"/>
              </a:solidFill>
            </a:endParaRPr>
          </a:p>
        </p:txBody>
      </p:sp>
      <p:sp>
        <p:nvSpPr>
          <p:cNvPr id="9222" name="Text Box 5"/>
          <p:cNvSpPr txBox="1">
            <a:spLocks noChangeArrowheads="1"/>
          </p:cNvSpPr>
          <p:nvPr/>
        </p:nvSpPr>
        <p:spPr bwMode="auto">
          <a:xfrm>
            <a:off x="69850" y="76200"/>
            <a:ext cx="89979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>
                <a:solidFill>
                  <a:srgbClr val="000000"/>
                </a:solidFill>
                <a:latin typeface="Calibri"/>
                <a:cs typeface="Calibri"/>
              </a:rPr>
              <a:t>Research Summary – Structured Light</a:t>
            </a:r>
            <a:endParaRPr lang="en-US" altLang="en-US" sz="280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8" name="Graphic 4" descr="Open book with solid fill">
            <a:extLst>
              <a:ext uri="{FF2B5EF4-FFF2-40B4-BE49-F238E27FC236}">
                <a16:creationId xmlns:a16="http://schemas.microsoft.com/office/drawing/2014/main" id="{51486C51-6EB7-344D-8478-11D71D2AF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2490" y="5684888"/>
            <a:ext cx="1145310" cy="116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AE5E24-11B9-654C-B062-A687EA28785A}"/>
              </a:ext>
            </a:extLst>
          </p:cNvPr>
          <p:cNvSpPr txBox="1"/>
          <p:nvPr/>
        </p:nvSpPr>
        <p:spPr>
          <a:xfrm>
            <a:off x="7922490" y="5500222"/>
            <a:ext cx="32747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[Wikipedia]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F74791-B90F-F44B-A495-DBF166DAF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171" y="2003864"/>
            <a:ext cx="6709308" cy="300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9347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FEDD9991-C954-4CC7-9947-AEC9FCDAD068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9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288925" y="60325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1800" b="0">
              <a:solidFill>
                <a:schemeClr val="tx1"/>
              </a:solidFill>
            </a:endParaRPr>
          </a:p>
        </p:txBody>
      </p:sp>
      <p:sp>
        <p:nvSpPr>
          <p:cNvPr id="9222" name="Text Box 5"/>
          <p:cNvSpPr txBox="1">
            <a:spLocks noChangeArrowheads="1"/>
          </p:cNvSpPr>
          <p:nvPr/>
        </p:nvSpPr>
        <p:spPr bwMode="auto">
          <a:xfrm>
            <a:off x="69850" y="76200"/>
            <a:ext cx="89979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dirty="0">
                <a:solidFill>
                  <a:srgbClr val="000000"/>
                </a:solidFill>
                <a:latin typeface="Calibri"/>
                <a:cs typeface="Calibri"/>
              </a:rPr>
              <a:t>A prototype displaying an example of structured like was created.</a:t>
            </a:r>
            <a:endParaRPr lang="en-US" altLang="en-US" sz="28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AE5E24-11B9-654C-B062-A687EA28785A}"/>
              </a:ext>
            </a:extLst>
          </p:cNvPr>
          <p:cNvSpPr txBox="1"/>
          <p:nvPr/>
        </p:nvSpPr>
        <p:spPr>
          <a:xfrm>
            <a:off x="7922490" y="5500222"/>
            <a:ext cx="32747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4D235C86-CDAE-E86E-12D5-7B3CC8F95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952" y="1338841"/>
            <a:ext cx="3576973" cy="4769297"/>
          </a:xfrm>
          <a:prstGeom prst="rect">
            <a:avLst/>
          </a:prstGeom>
        </p:spPr>
      </p:pic>
      <p:pic>
        <p:nvPicPr>
          <p:cNvPr id="6" name="Picture 5" descr="A picture containing indoor, red&#10;&#10;Description automatically generated">
            <a:extLst>
              <a:ext uri="{FF2B5EF4-FFF2-40B4-BE49-F238E27FC236}">
                <a16:creationId xmlns:a16="http://schemas.microsoft.com/office/drawing/2014/main" id="{61FAA785-76DA-5820-5A9F-E9269F2FD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5" y="1338842"/>
            <a:ext cx="3576973" cy="476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635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4425753E6F7D4CAF8A76AB29C4A74C" ma:contentTypeVersion="11" ma:contentTypeDescription="Create a new document." ma:contentTypeScope="" ma:versionID="891613074cce3e1739107ede0bf54a60">
  <xsd:schema xmlns:xsd="http://www.w3.org/2001/XMLSchema" xmlns:xs="http://www.w3.org/2001/XMLSchema" xmlns:p="http://schemas.microsoft.com/office/2006/metadata/properties" xmlns:ns2="c6764a4a-621c-4cb6-9dcf-0cab048b22fc" xmlns:ns3="3a47dee3-59a8-4d6a-9aae-c87b2ab278e8" targetNamespace="http://schemas.microsoft.com/office/2006/metadata/properties" ma:root="true" ma:fieldsID="21ff19123b462c25417b76744a839bcb" ns2:_="" ns3:_="">
    <xsd:import namespace="c6764a4a-621c-4cb6-9dcf-0cab048b22fc"/>
    <xsd:import namespace="3a47dee3-59a8-4d6a-9aae-c87b2ab278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764a4a-621c-4cb6-9dcf-0cab048b22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47dee3-59a8-4d6a-9aae-c87b2ab278e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922785D-5E24-4917-8028-7E18384C26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0661BF-4A33-4EAF-8D76-C965F4BFAC10}">
  <ds:schemaRefs>
    <ds:schemaRef ds:uri="3a47dee3-59a8-4d6a-9aae-c87b2ab278e8"/>
    <ds:schemaRef ds:uri="c6764a4a-621c-4cb6-9dcf-0cab048b22f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47E1E55-4DE6-4E99-852A-2B18F7A9A03A}">
  <ds:schemaRefs>
    <ds:schemaRef ds:uri="3a47dee3-59a8-4d6a-9aae-c87b2ab278e8"/>
    <ds:schemaRef ds:uri="c6764a4a-621c-4cb6-9dcf-0cab048b22f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580</TotalTime>
  <Words>280</Words>
  <Application>Microsoft Macintosh PowerPoint</Application>
  <PresentationFormat>On-screen Show (4:3)</PresentationFormat>
  <Paragraphs>82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Our goal is to prevent runway incursions by giving aircraft a safer way to taxi </vt:lpstr>
      <vt:lpstr>PowerPoint Presentation</vt:lpstr>
      <vt:lpstr>PowerPoint Presentation</vt:lpstr>
      <vt:lpstr>PowerPoint Presentation</vt:lpstr>
      <vt:lpstr>PowerPoint Presentation</vt:lpstr>
      <vt:lpstr>Insights learned when researching the problem and rapid prototyping. </vt:lpstr>
      <vt:lpstr>Cost Benefit Analysis </vt:lpstr>
      <vt:lpstr>Safety and Risk Assessment  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borchern</dc:creator>
  <cp:lastModifiedBy>Roy, Aryan</cp:lastModifiedBy>
  <cp:revision>3</cp:revision>
  <cp:lastPrinted>2016-08-31T12:41:02Z</cp:lastPrinted>
  <dcterms:created xsi:type="dcterms:W3CDTF">2014-02-19T23:34:34Z</dcterms:created>
  <dcterms:modified xsi:type="dcterms:W3CDTF">2022-07-15T20:26:57Z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0x0101008D4425753E6F7D4CAF8A76AB29C4A74C</vt:lpwstr>
  </property>
</Properties>
</file>